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4"/>
  </p:notes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4E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vertBarState="minimized">
    <p:restoredLeft sz="50000"/>
    <p:restoredTop sz="94643"/>
  </p:normalViewPr>
  <p:slideViewPr>
    <p:cSldViewPr snapToGrid="0" snapToObjects="1">
      <p:cViewPr varScale="1">
        <p:scale>
          <a:sx n="90" d="100"/>
          <a:sy n="90" d="100"/>
        </p:scale>
        <p:origin x="904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>
      <p:cViewPr varScale="1">
        <p:scale>
          <a:sx n="72" d="100"/>
          <a:sy n="72" d="100"/>
        </p:scale>
        <p:origin x="1960" y="21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4F739A1-5046-CD48-88A1-F66B1FF74E87}" type="datetimeFigureOut">
              <a:rPr lang="en-US" smtClean="0"/>
              <a:t>5/29/18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F1275AA-84FD-5049-8830-C539FD5070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80258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1275AA-84FD-5049-8830-C539FD5070E8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7804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DB72C6-2D74-234D-9A92-36F95452E3F6}" type="datetimeFigureOut">
              <a:rPr lang="en-US" smtClean="0"/>
              <a:t>5/29/18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508AF5-5A98-6F46-A454-07AF474702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83946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DB72C6-2D74-234D-9A92-36F95452E3F6}" type="datetimeFigureOut">
              <a:rPr lang="en-US" smtClean="0"/>
              <a:t>5/29/18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508AF5-5A98-6F46-A454-07AF474702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76677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DB72C6-2D74-234D-9A92-36F95452E3F6}" type="datetimeFigureOut">
              <a:rPr lang="en-US" smtClean="0"/>
              <a:t>5/29/18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508AF5-5A98-6F46-A454-07AF474702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43305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DB72C6-2D74-234D-9A92-36F95452E3F6}" type="datetimeFigureOut">
              <a:rPr lang="en-US" smtClean="0"/>
              <a:t>5/29/18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508AF5-5A98-6F46-A454-07AF474702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62432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DB72C6-2D74-234D-9A92-36F95452E3F6}" type="datetimeFigureOut">
              <a:rPr lang="en-US" smtClean="0"/>
              <a:t>5/29/18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508AF5-5A98-6F46-A454-07AF474702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74218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DB72C6-2D74-234D-9A92-36F95452E3F6}" type="datetimeFigureOut">
              <a:rPr lang="en-US" smtClean="0"/>
              <a:t>5/29/18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508AF5-5A98-6F46-A454-07AF474702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13368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DB72C6-2D74-234D-9A92-36F95452E3F6}" type="datetimeFigureOut">
              <a:rPr lang="en-US" smtClean="0"/>
              <a:t>5/29/18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508AF5-5A98-6F46-A454-07AF474702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18290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DB72C6-2D74-234D-9A92-36F95452E3F6}" type="datetimeFigureOut">
              <a:rPr lang="en-US" smtClean="0"/>
              <a:t>5/29/18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508AF5-5A98-6F46-A454-07AF474702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10879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DB72C6-2D74-234D-9A92-36F95452E3F6}" type="datetimeFigureOut">
              <a:rPr lang="en-US" smtClean="0"/>
              <a:t>5/29/18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508AF5-5A98-6F46-A454-07AF474702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99717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DB72C6-2D74-234D-9A92-36F95452E3F6}" type="datetimeFigureOut">
              <a:rPr lang="en-US" smtClean="0"/>
              <a:t>5/29/18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508AF5-5A98-6F46-A454-07AF474702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33655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DB72C6-2D74-234D-9A92-36F95452E3F6}" type="datetimeFigureOut">
              <a:rPr lang="en-US" smtClean="0"/>
              <a:t>5/29/18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508AF5-5A98-6F46-A454-07AF474702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0241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DB72C6-2D74-234D-9A92-36F95452E3F6}" type="datetimeFigureOut">
              <a:rPr lang="en-US" smtClean="0"/>
              <a:t>5/29/18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508AF5-5A98-6F46-A454-07AF474702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59268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98E5C281-24E0-C241-AA72-C30C21A7D5BD}"/>
              </a:ext>
            </a:extLst>
          </p:cNvPr>
          <p:cNvSpPr/>
          <p:nvPr/>
        </p:nvSpPr>
        <p:spPr>
          <a:xfrm>
            <a:off x="0" y="369331"/>
            <a:ext cx="9144000" cy="37050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E97F61C9-8A13-E342-A795-662EF9EC8E32}"/>
              </a:ext>
            </a:extLst>
          </p:cNvPr>
          <p:cNvCxnSpPr>
            <a:cxnSpLocks/>
          </p:cNvCxnSpPr>
          <p:nvPr/>
        </p:nvCxnSpPr>
        <p:spPr>
          <a:xfrm>
            <a:off x="6059978" y="369331"/>
            <a:ext cx="0" cy="648866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DCEF632D-E9BD-6247-AAD4-3CC936A5E040}"/>
              </a:ext>
            </a:extLst>
          </p:cNvPr>
          <p:cNvCxnSpPr>
            <a:cxnSpLocks/>
          </p:cNvCxnSpPr>
          <p:nvPr/>
        </p:nvCxnSpPr>
        <p:spPr>
          <a:xfrm>
            <a:off x="2912225" y="369331"/>
            <a:ext cx="0" cy="648866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>
            <a:extLst>
              <a:ext uri="{FF2B5EF4-FFF2-40B4-BE49-F238E27FC236}">
                <a16:creationId xmlns:a16="http://schemas.microsoft.com/office/drawing/2014/main" id="{18CDA3C3-90F2-5546-B7B1-174B95AB253D}"/>
              </a:ext>
            </a:extLst>
          </p:cNvPr>
          <p:cNvSpPr txBox="1"/>
          <p:nvPr/>
        </p:nvSpPr>
        <p:spPr>
          <a:xfrm>
            <a:off x="2643447" y="0"/>
            <a:ext cx="45086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Carnoostival</a:t>
            </a:r>
            <a:r>
              <a:rPr lang="en-US" dirty="0"/>
              <a:t> HQ - Weekly Update – 28 May 18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87EFCAD-9A89-E248-A3F0-AB5B83263A07}"/>
              </a:ext>
            </a:extLst>
          </p:cNvPr>
          <p:cNvSpPr txBox="1"/>
          <p:nvPr/>
        </p:nvSpPr>
        <p:spPr>
          <a:xfrm>
            <a:off x="7057505" y="302828"/>
            <a:ext cx="92685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DONE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7C57D8B-08AD-D046-B29B-8E5CCD6AE7B4}"/>
              </a:ext>
            </a:extLst>
          </p:cNvPr>
          <p:cNvSpPr txBox="1"/>
          <p:nvPr/>
        </p:nvSpPr>
        <p:spPr>
          <a:xfrm>
            <a:off x="3907438" y="302827"/>
            <a:ext cx="104708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DOING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513CCA6-49FA-C347-B1D5-1AE8977252D3}"/>
              </a:ext>
            </a:extLst>
          </p:cNvPr>
          <p:cNvSpPr txBox="1"/>
          <p:nvPr/>
        </p:nvSpPr>
        <p:spPr>
          <a:xfrm>
            <a:off x="1015385" y="302828"/>
            <a:ext cx="84510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NEXT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D1E00212-8454-614B-8807-A85631A93A2D}"/>
              </a:ext>
            </a:extLst>
          </p:cNvPr>
          <p:cNvSpPr txBox="1"/>
          <p:nvPr/>
        </p:nvSpPr>
        <p:spPr>
          <a:xfrm>
            <a:off x="6152479" y="804610"/>
            <a:ext cx="2839365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Contracts agreed with:</a:t>
            </a:r>
          </a:p>
          <a:p>
            <a:pPr marL="171450" indent="-171450">
              <a:buFontTx/>
              <a:buChar char="-"/>
            </a:pPr>
            <a:r>
              <a:rPr lang="en-US" sz="1200" dirty="0" err="1"/>
              <a:t>Gleadhraich</a:t>
            </a:r>
            <a:r>
              <a:rPr lang="en-US" sz="1200" dirty="0"/>
              <a:t> / Booker / Funk &amp; Disorderly/Just 3 Folk/ Ronald Simone Swing Trio/Salsa </a:t>
            </a:r>
            <a:r>
              <a:rPr lang="en-US" sz="1200" dirty="0" err="1"/>
              <a:t>Celtica</a:t>
            </a:r>
            <a:r>
              <a:rPr lang="en-US" sz="1200" dirty="0"/>
              <a:t>/Abandon</a:t>
            </a:r>
          </a:p>
          <a:p>
            <a:pPr marL="171450" indent="-171450">
              <a:buFontTx/>
              <a:buChar char="-"/>
            </a:pPr>
            <a:r>
              <a:rPr lang="en-US" sz="1200" dirty="0"/>
              <a:t>Son of the Sea</a:t>
            </a:r>
          </a:p>
          <a:p>
            <a:pPr marL="171450" indent="-171450">
              <a:buFontTx/>
              <a:buChar char="-"/>
            </a:pPr>
            <a:r>
              <a:rPr lang="en-US" sz="1200" dirty="0"/>
              <a:t>Bespoke Bar Company </a:t>
            </a:r>
          </a:p>
          <a:p>
            <a:pPr marL="171450" indent="-171450">
              <a:buFontTx/>
              <a:buChar char="-"/>
            </a:pPr>
            <a:r>
              <a:rPr lang="en-US" sz="1200" dirty="0"/>
              <a:t>Angus Farmers Market </a:t>
            </a:r>
          </a:p>
          <a:p>
            <a:pPr marL="171450" indent="-171450">
              <a:buFontTx/>
              <a:buChar char="-"/>
            </a:pPr>
            <a:r>
              <a:rPr lang="en-US" sz="1200" dirty="0"/>
              <a:t>W C in Fields </a:t>
            </a:r>
            <a:r>
              <a:rPr lang="en-US" sz="1200" dirty="0" err="1"/>
              <a:t>toliets</a:t>
            </a:r>
            <a:r>
              <a:rPr lang="en-US" sz="1200" dirty="0"/>
              <a:t> 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2D8D647B-CB18-7244-9994-496C0796F290}"/>
              </a:ext>
            </a:extLst>
          </p:cNvPr>
          <p:cNvSpPr txBox="1"/>
          <p:nvPr/>
        </p:nvSpPr>
        <p:spPr>
          <a:xfrm>
            <a:off x="6128191" y="2312842"/>
            <a:ext cx="2169055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/>
              <a:t>Zones agreed with:</a:t>
            </a:r>
          </a:p>
          <a:p>
            <a:pPr marL="171450" indent="-171450">
              <a:buFontTx/>
              <a:buChar char="-"/>
            </a:pPr>
            <a:r>
              <a:rPr lang="en-US" sz="1200" dirty="0"/>
              <a:t>Caledonia Fitness – Fit Zone </a:t>
            </a:r>
          </a:p>
          <a:p>
            <a:pPr marL="171450" indent="-171450">
              <a:buFontTx/>
              <a:buChar char="-"/>
            </a:pPr>
            <a:r>
              <a:rPr lang="en-US" sz="1200" dirty="0"/>
              <a:t>Angus Alive – Golf Zone</a:t>
            </a:r>
          </a:p>
          <a:p>
            <a:pPr marL="171450" indent="-171450">
              <a:buFontTx/>
              <a:buChar char="-"/>
            </a:pPr>
            <a:r>
              <a:rPr lang="en-US" sz="1200" dirty="0"/>
              <a:t>Community First – Kids Zone </a:t>
            </a:r>
          </a:p>
          <a:p>
            <a:endParaRPr lang="en-US" sz="1200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8D71978D-596C-7C45-A0EF-A933F755E106}"/>
              </a:ext>
            </a:extLst>
          </p:cNvPr>
          <p:cNvSpPr txBox="1"/>
          <p:nvPr/>
        </p:nvSpPr>
        <p:spPr>
          <a:xfrm>
            <a:off x="3018923" y="739833"/>
            <a:ext cx="2709460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/>
              <a:t>Contracts in progress with:</a:t>
            </a:r>
          </a:p>
          <a:p>
            <a:pPr marL="171450" indent="-171450">
              <a:buFontTx/>
              <a:buChar char="-"/>
            </a:pPr>
            <a:r>
              <a:rPr lang="en-US" sz="1200" dirty="0"/>
              <a:t>Safe-</a:t>
            </a:r>
            <a:r>
              <a:rPr lang="en-US" sz="1200" dirty="0" err="1"/>
              <a:t>Tay</a:t>
            </a:r>
            <a:r>
              <a:rPr lang="en-US" sz="1200" dirty="0"/>
              <a:t> Security firm</a:t>
            </a:r>
          </a:p>
          <a:p>
            <a:pPr marL="171450" indent="-171450">
              <a:buFontTx/>
              <a:buChar char="-"/>
            </a:pPr>
            <a:r>
              <a:rPr lang="en-US" sz="1200" dirty="0"/>
              <a:t>Audio Wave Stage/lighting/audio firm</a:t>
            </a:r>
          </a:p>
          <a:p>
            <a:pPr marL="171450" indent="-171450">
              <a:buFontTx/>
              <a:buChar char="-"/>
            </a:pPr>
            <a:r>
              <a:rPr lang="en-US" sz="1200" dirty="0"/>
              <a:t>Burnside first aid</a:t>
            </a:r>
          </a:p>
          <a:p>
            <a:pPr marL="171450" indent="-171450">
              <a:buFontTx/>
              <a:buChar char="-"/>
            </a:pPr>
            <a:r>
              <a:rPr lang="en-US" sz="1200" dirty="0"/>
              <a:t>Bernicia Suite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7A4FEE6C-4F9C-834A-995E-1E785C8A77D6}"/>
              </a:ext>
            </a:extLst>
          </p:cNvPr>
          <p:cNvSpPr txBox="1"/>
          <p:nvPr/>
        </p:nvSpPr>
        <p:spPr>
          <a:xfrm>
            <a:off x="3035107" y="1680549"/>
            <a:ext cx="2962606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/>
              <a:t>Zones in progress with:</a:t>
            </a:r>
          </a:p>
          <a:p>
            <a:pPr marL="171450" indent="-171450">
              <a:buFontTx/>
              <a:buChar char="-"/>
            </a:pPr>
            <a:r>
              <a:rPr lang="en-US" sz="1200" dirty="0"/>
              <a:t>East </a:t>
            </a:r>
            <a:r>
              <a:rPr lang="en-US" sz="1200" dirty="0" err="1"/>
              <a:t>Scryne</a:t>
            </a:r>
            <a:r>
              <a:rPr lang="en-US" sz="1200" dirty="0"/>
              <a:t> – Farm Zone</a:t>
            </a:r>
          </a:p>
          <a:p>
            <a:pPr marL="171450" indent="-171450">
              <a:buFontTx/>
              <a:buChar char="-"/>
            </a:pPr>
            <a:r>
              <a:rPr lang="en-US" sz="1200" dirty="0"/>
              <a:t>Various – Beauty Zone </a:t>
            </a:r>
          </a:p>
          <a:p>
            <a:pPr marL="171450" indent="-171450">
              <a:buFontTx/>
              <a:buChar char="-"/>
            </a:pPr>
            <a:r>
              <a:rPr lang="en-US" sz="1200" dirty="0"/>
              <a:t>Fiona Forbes – Dance displays </a:t>
            </a:r>
          </a:p>
          <a:p>
            <a:pPr marL="171450" indent="-171450">
              <a:buFontTx/>
              <a:buChar char="-"/>
            </a:pPr>
            <a:r>
              <a:rPr lang="en-US" sz="1200" dirty="0"/>
              <a:t>Medieval reenactment ???</a:t>
            </a:r>
          </a:p>
          <a:p>
            <a:pPr marL="171450" indent="-171450">
              <a:buFontTx/>
              <a:buChar char="-"/>
            </a:pPr>
            <a:r>
              <a:rPr lang="en-US" sz="1200" dirty="0"/>
              <a:t>Outdoor cinema screening – blue monkey</a:t>
            </a:r>
          </a:p>
          <a:p>
            <a:pPr marL="171450" indent="-171450">
              <a:buFontTx/>
              <a:buChar char="-"/>
            </a:pPr>
            <a:r>
              <a:rPr lang="en-US" sz="1200" dirty="0" err="1"/>
              <a:t>Carnoustie</a:t>
            </a:r>
            <a:r>
              <a:rPr lang="en-US" sz="1200" dirty="0"/>
              <a:t> micro businesses – local stalls</a:t>
            </a:r>
          </a:p>
          <a:p>
            <a:pPr marL="171450" indent="-171450">
              <a:buFontTx/>
              <a:buChar char="-"/>
            </a:pPr>
            <a:r>
              <a:rPr lang="en-US" sz="1200" dirty="0"/>
              <a:t>Donkey Bond – </a:t>
            </a:r>
            <a:r>
              <a:rPr lang="en-US" sz="1200" dirty="0" err="1"/>
              <a:t>Balnuith</a:t>
            </a:r>
            <a:r>
              <a:rPr lang="en-US" sz="1200" dirty="0"/>
              <a:t> Farm</a:t>
            </a:r>
          </a:p>
          <a:p>
            <a:pPr marL="171450" indent="-171450">
              <a:buFontTx/>
              <a:buChar char="-"/>
            </a:pPr>
            <a:r>
              <a:rPr lang="en-US" sz="1200" dirty="0"/>
              <a:t>Highland Fling – Titanic  </a:t>
            </a:r>
          </a:p>
          <a:p>
            <a:pPr marL="171450" indent="-171450">
              <a:buFontTx/>
              <a:buChar char="-"/>
            </a:pPr>
            <a:r>
              <a:rPr lang="en-US" sz="1200" dirty="0"/>
              <a:t>Digger exhibit – D J Laing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438A6209-892A-754D-AD97-2D0A7D7ED86A}"/>
              </a:ext>
            </a:extLst>
          </p:cNvPr>
          <p:cNvSpPr txBox="1"/>
          <p:nvPr/>
        </p:nvSpPr>
        <p:spPr>
          <a:xfrm>
            <a:off x="6128944" y="3038604"/>
            <a:ext cx="2862900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/>
              <a:t>Compliance:</a:t>
            </a:r>
          </a:p>
          <a:p>
            <a:pPr marL="171450" indent="-171450">
              <a:buFontTx/>
              <a:buChar char="-"/>
            </a:pPr>
            <a:r>
              <a:rPr lang="en-US" sz="1200" dirty="0"/>
              <a:t>Public Liability Insurance done </a:t>
            </a:r>
          </a:p>
          <a:p>
            <a:pPr marL="171450" indent="-171450">
              <a:buFontTx/>
              <a:buChar char="-"/>
            </a:pPr>
            <a:r>
              <a:rPr lang="en-US" sz="1200" dirty="0"/>
              <a:t>Entertainment application submitted</a:t>
            </a:r>
          </a:p>
          <a:p>
            <a:pPr marL="171450" indent="-171450">
              <a:buFontTx/>
              <a:buChar char="-"/>
            </a:pPr>
            <a:r>
              <a:rPr lang="en-US" sz="1200" dirty="0"/>
              <a:t>Public notice 21 days on House Grounds</a:t>
            </a:r>
          </a:p>
          <a:p>
            <a:pPr marL="171450" indent="-171450">
              <a:buFontTx/>
              <a:buChar char="-"/>
            </a:pPr>
            <a:r>
              <a:rPr lang="en-US" sz="1200" dirty="0"/>
              <a:t>Park let application done 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C22F3BE9-5066-F442-BA41-B5CA9CCADF11}"/>
              </a:ext>
            </a:extLst>
          </p:cNvPr>
          <p:cNvSpPr txBox="1"/>
          <p:nvPr/>
        </p:nvSpPr>
        <p:spPr>
          <a:xfrm>
            <a:off x="6122244" y="3989207"/>
            <a:ext cx="288236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Marketing:</a:t>
            </a:r>
          </a:p>
          <a:p>
            <a:pPr marL="171450" indent="-171450">
              <a:buFontTx/>
              <a:buChar char="-"/>
            </a:pPr>
            <a:r>
              <a:rPr lang="en-US" sz="1200" dirty="0" err="1"/>
              <a:t>Maiin</a:t>
            </a:r>
            <a:r>
              <a:rPr lang="en-US" sz="1200" dirty="0"/>
              <a:t> acts announced</a:t>
            </a:r>
          </a:p>
          <a:p>
            <a:pPr marL="171450" indent="-171450">
              <a:buFontTx/>
              <a:buChar char="-"/>
            </a:pPr>
            <a:r>
              <a:rPr lang="en-US" sz="1200" dirty="0"/>
              <a:t>Design for maps &amp; postcards</a:t>
            </a:r>
          </a:p>
          <a:p>
            <a:pPr marL="171450" indent="-171450">
              <a:buFontTx/>
              <a:buChar char="-"/>
            </a:pPr>
            <a:r>
              <a:rPr lang="en-US" sz="1200" dirty="0" err="1"/>
              <a:t>Carnoostival</a:t>
            </a:r>
            <a:r>
              <a:rPr lang="en-US" sz="1200" dirty="0"/>
              <a:t> chosen name </a:t>
            </a:r>
          </a:p>
          <a:p>
            <a:pPr marL="171450" indent="-171450">
              <a:buFontTx/>
              <a:buChar char="-"/>
            </a:pPr>
            <a:r>
              <a:rPr lang="en-US" sz="1200" dirty="0" err="1"/>
              <a:t>Carnoostival</a:t>
            </a:r>
            <a:r>
              <a:rPr lang="en-US" sz="1200" dirty="0"/>
              <a:t> HQ = 26 High St </a:t>
            </a:r>
          </a:p>
          <a:p>
            <a:pPr marL="171450" indent="-171450">
              <a:buFontTx/>
              <a:buChar char="-"/>
            </a:pPr>
            <a:r>
              <a:rPr lang="en-US" sz="1200" dirty="0"/>
              <a:t>Ordered signage for High St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AB24E73C-B0CB-8846-816B-E6E246E4BB3F}"/>
              </a:ext>
            </a:extLst>
          </p:cNvPr>
          <p:cNvSpPr txBox="1"/>
          <p:nvPr/>
        </p:nvSpPr>
        <p:spPr>
          <a:xfrm>
            <a:off x="3025856" y="4014704"/>
            <a:ext cx="288236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Marketing:</a:t>
            </a:r>
          </a:p>
          <a:p>
            <a:pPr marL="171450" indent="-171450">
              <a:buFontTx/>
              <a:buChar char="-"/>
            </a:pPr>
            <a:r>
              <a:rPr lang="en-US" sz="1200" dirty="0" err="1"/>
              <a:t>Carnoostival</a:t>
            </a:r>
            <a:r>
              <a:rPr lang="en-US" sz="1200" dirty="0"/>
              <a:t> merchandise</a:t>
            </a:r>
          </a:p>
          <a:p>
            <a:pPr marL="171450" indent="-171450">
              <a:buFontTx/>
              <a:buChar char="-"/>
            </a:pPr>
            <a:r>
              <a:rPr lang="en-US" sz="1200" dirty="0" err="1"/>
              <a:t>Carnoostival</a:t>
            </a:r>
            <a:r>
              <a:rPr lang="en-US" sz="1200" dirty="0"/>
              <a:t> volunteer packs 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E196C8C8-65B2-B144-AAA3-1D5568DABFA6}"/>
              </a:ext>
            </a:extLst>
          </p:cNvPr>
          <p:cNvSpPr txBox="1"/>
          <p:nvPr/>
        </p:nvSpPr>
        <p:spPr>
          <a:xfrm>
            <a:off x="7715668" y="616"/>
            <a:ext cx="1414875" cy="338554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en-US" sz="1600" b="1" dirty="0">
                <a:solidFill>
                  <a:srgbClr val="FF64EF"/>
                </a:solidFill>
              </a:rPr>
              <a:t>7 weeks to go!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23F843FA-F59F-364F-9587-1B3BFB552DEF}"/>
              </a:ext>
            </a:extLst>
          </p:cNvPr>
          <p:cNvSpPr txBox="1"/>
          <p:nvPr/>
        </p:nvSpPr>
        <p:spPr>
          <a:xfrm>
            <a:off x="6126169" y="6130404"/>
            <a:ext cx="3081562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Others: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/>
              <a:t>Art Competition live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/>
              <a:t>Rodger to compare </a:t>
            </a:r>
            <a:r>
              <a:rPr lang="en-US" sz="1100" dirty="0" err="1"/>
              <a:t>Carnoostival</a:t>
            </a:r>
            <a:endParaRPr lang="en-US" sz="1100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/>
              <a:t>Bunting for Community Council arrived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E1941966-8DB5-3748-9956-751379DDE30E}"/>
              </a:ext>
            </a:extLst>
          </p:cNvPr>
          <p:cNvSpPr txBox="1"/>
          <p:nvPr/>
        </p:nvSpPr>
        <p:spPr>
          <a:xfrm>
            <a:off x="138619" y="1743066"/>
            <a:ext cx="232627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/>
              <a:t>Compliance:</a:t>
            </a:r>
          </a:p>
          <a:p>
            <a:pPr marL="171450" indent="-171450">
              <a:buFontTx/>
              <a:buChar char="-"/>
            </a:pPr>
            <a:r>
              <a:rPr lang="en-US" sz="1200" dirty="0"/>
              <a:t>First aid </a:t>
            </a:r>
          </a:p>
          <a:p>
            <a:pPr marL="171450" indent="-171450">
              <a:buFontTx/>
              <a:buChar char="-"/>
            </a:pPr>
            <a:r>
              <a:rPr lang="en-US" sz="1200" dirty="0"/>
              <a:t>Police Scotland</a:t>
            </a:r>
          </a:p>
          <a:p>
            <a:pPr marL="171450" indent="-171450">
              <a:buFontTx/>
              <a:buChar char="-"/>
            </a:pPr>
            <a:r>
              <a:rPr lang="en-US" sz="1200" dirty="0"/>
              <a:t>Meet with local parks manager 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456BCF76-B7EC-9643-A0D8-D3FFA8605820}"/>
              </a:ext>
            </a:extLst>
          </p:cNvPr>
          <p:cNvSpPr txBox="1"/>
          <p:nvPr/>
        </p:nvSpPr>
        <p:spPr>
          <a:xfrm>
            <a:off x="3030470" y="3538751"/>
            <a:ext cx="241168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/>
              <a:t>Compliance:</a:t>
            </a:r>
          </a:p>
          <a:p>
            <a:pPr marL="171450" indent="-171450">
              <a:buFontTx/>
              <a:buChar char="-"/>
            </a:pPr>
            <a:r>
              <a:rPr lang="en-US" sz="1200" dirty="0"/>
              <a:t>Traffic, Cars &amp; Risk Management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52DEAADF-DC51-C441-836D-325916297B7C}"/>
              </a:ext>
            </a:extLst>
          </p:cNvPr>
          <p:cNvSpPr txBox="1"/>
          <p:nvPr/>
        </p:nvSpPr>
        <p:spPr>
          <a:xfrm>
            <a:off x="138620" y="794196"/>
            <a:ext cx="294882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/>
              <a:t>Contracts in progress with:</a:t>
            </a:r>
            <a:r>
              <a:rPr lang="en-US" sz="1200" dirty="0"/>
              <a:t> </a:t>
            </a:r>
          </a:p>
          <a:p>
            <a:pPr marL="171450" indent="-171450">
              <a:buFontTx/>
              <a:buChar char="-"/>
            </a:pPr>
            <a:r>
              <a:rPr lang="en-US" sz="1200" dirty="0"/>
              <a:t>Event clean up  (AC waste management)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80DB6A98-810E-EA4B-9848-1B52D35E0592}"/>
              </a:ext>
            </a:extLst>
          </p:cNvPr>
          <p:cNvSpPr txBox="1"/>
          <p:nvPr/>
        </p:nvSpPr>
        <p:spPr>
          <a:xfrm>
            <a:off x="138619" y="1276617"/>
            <a:ext cx="166513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/>
              <a:t>Zones in progress with:</a:t>
            </a:r>
          </a:p>
          <a:p>
            <a:r>
              <a:rPr lang="en-US" sz="1200" dirty="0"/>
              <a:t>- tbc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B652CDF9-6B0A-6846-8954-6CA2E0CBF111}"/>
              </a:ext>
            </a:extLst>
          </p:cNvPr>
          <p:cNvSpPr txBox="1"/>
          <p:nvPr/>
        </p:nvSpPr>
        <p:spPr>
          <a:xfrm>
            <a:off x="119646" y="2577335"/>
            <a:ext cx="2882363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Marketing:</a:t>
            </a:r>
          </a:p>
          <a:p>
            <a:pPr marL="171450" indent="-171450">
              <a:buFontTx/>
              <a:buChar char="-"/>
            </a:pPr>
            <a:r>
              <a:rPr lang="en-US" sz="1200" dirty="0"/>
              <a:t>Festival site branding: </a:t>
            </a:r>
          </a:p>
          <a:p>
            <a:pPr marL="628650" lvl="1" indent="-171450">
              <a:buFontTx/>
              <a:buChar char="-"/>
            </a:pPr>
            <a:r>
              <a:rPr lang="en-US" sz="1200" dirty="0"/>
              <a:t>Banners</a:t>
            </a:r>
          </a:p>
          <a:p>
            <a:pPr marL="628650" lvl="1" indent="-171450">
              <a:buFontTx/>
              <a:buChar char="-"/>
            </a:pPr>
            <a:r>
              <a:rPr lang="en-US" sz="1200" dirty="0"/>
              <a:t>Flags</a:t>
            </a:r>
          </a:p>
          <a:p>
            <a:pPr marL="628650" lvl="1" indent="-171450">
              <a:buFontTx/>
              <a:buChar char="-"/>
            </a:pPr>
            <a:r>
              <a:rPr lang="en-US" sz="1200" dirty="0"/>
              <a:t>Zones</a:t>
            </a:r>
          </a:p>
          <a:p>
            <a:pPr marL="628650" lvl="1" indent="-171450">
              <a:buFontTx/>
              <a:buChar char="-"/>
            </a:pPr>
            <a:r>
              <a:rPr lang="en-US" sz="1200" dirty="0"/>
              <a:t>Entrance </a:t>
            </a:r>
          </a:p>
          <a:p>
            <a:pPr marL="628650" lvl="1" indent="-171450">
              <a:buFontTx/>
              <a:buChar char="-"/>
            </a:pPr>
            <a:r>
              <a:rPr lang="en-US" sz="1200" dirty="0"/>
              <a:t>Walkway from Dundee </a:t>
            </a:r>
            <a:r>
              <a:rPr lang="en-US" sz="1200" dirty="0" err="1"/>
              <a:t>st</a:t>
            </a:r>
            <a:endParaRPr lang="en-US" sz="1200" dirty="0"/>
          </a:p>
          <a:p>
            <a:pPr marL="171450" indent="-171450">
              <a:buFontTx/>
              <a:buChar char="-"/>
            </a:pPr>
            <a:r>
              <a:rPr lang="en-US" sz="1200" dirty="0"/>
              <a:t>Registration campaign </a:t>
            </a:r>
          </a:p>
          <a:p>
            <a:pPr marL="171450" indent="-171450">
              <a:buFontTx/>
              <a:buChar char="-"/>
            </a:pPr>
            <a:r>
              <a:rPr lang="en-US" sz="1200" dirty="0"/>
              <a:t>Volunteers campaign </a:t>
            </a:r>
          </a:p>
          <a:p>
            <a:pPr marL="171450" indent="-171450">
              <a:buFontTx/>
              <a:buChar char="-"/>
            </a:pPr>
            <a:r>
              <a:rPr lang="en-US" sz="1200" dirty="0"/>
              <a:t>PR to promote the acts &amp; zones </a:t>
            </a:r>
          </a:p>
          <a:p>
            <a:pPr marL="171450" indent="-171450">
              <a:buFontTx/>
              <a:buChar char="-"/>
            </a:pPr>
            <a:endParaRPr lang="en-US" sz="1200" dirty="0"/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20B65ACF-2E36-114A-87BB-894AED395939}"/>
              </a:ext>
            </a:extLst>
          </p:cNvPr>
          <p:cNvSpPr txBox="1"/>
          <p:nvPr/>
        </p:nvSpPr>
        <p:spPr>
          <a:xfrm>
            <a:off x="6105679" y="5109813"/>
            <a:ext cx="276043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/>
              <a:t>Volunteers:</a:t>
            </a:r>
          </a:p>
          <a:p>
            <a:pPr marL="171450" indent="-171450">
              <a:buFontTx/>
              <a:buChar char="-"/>
            </a:pPr>
            <a:r>
              <a:rPr lang="en-US" sz="1200" dirty="0"/>
              <a:t>Business Angus </a:t>
            </a:r>
            <a:r>
              <a:rPr lang="en-US" sz="1200" dirty="0" err="1"/>
              <a:t>voluteers</a:t>
            </a:r>
            <a:r>
              <a:rPr lang="en-US" sz="1200" dirty="0"/>
              <a:t> CS training</a:t>
            </a:r>
          </a:p>
          <a:p>
            <a:pPr marL="171450" indent="-171450">
              <a:buFontTx/>
              <a:buChar char="-"/>
            </a:pPr>
            <a:r>
              <a:rPr lang="en-US" sz="1200" dirty="0"/>
              <a:t>Community First managing volunteers 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E0B7554C-A828-7E44-AFD8-D10A9419B7AA}"/>
              </a:ext>
            </a:extLst>
          </p:cNvPr>
          <p:cNvSpPr txBox="1"/>
          <p:nvPr/>
        </p:nvSpPr>
        <p:spPr>
          <a:xfrm>
            <a:off x="3002307" y="4636931"/>
            <a:ext cx="28181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Volunteers:</a:t>
            </a:r>
          </a:p>
          <a:p>
            <a:pPr marL="171450" indent="-171450">
              <a:buFontTx/>
              <a:buChar char="-"/>
            </a:pPr>
            <a:r>
              <a:rPr lang="en-US" sz="1200" dirty="0"/>
              <a:t>2 onboard looking for 3 more this week</a:t>
            </a:r>
          </a:p>
          <a:p>
            <a:pPr marL="171450" indent="-171450">
              <a:buFontTx/>
              <a:buChar char="-"/>
            </a:pPr>
            <a:r>
              <a:rPr lang="en-US" sz="1200" dirty="0"/>
              <a:t>25 more for week of Open 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1F02E9B2-44A3-5942-A1CD-D44DA8C01256}"/>
              </a:ext>
            </a:extLst>
          </p:cNvPr>
          <p:cNvSpPr txBox="1"/>
          <p:nvPr/>
        </p:nvSpPr>
        <p:spPr>
          <a:xfrm>
            <a:off x="3002009" y="5839282"/>
            <a:ext cx="308156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Others: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/>
              <a:t>Dibble Tree Theatre Talent Context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/>
              <a:t>Open Mic slots at main stage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/>
              <a:t>CCDT merchandising stall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/>
              <a:t>Open POS pack for traders expected next week at </a:t>
            </a:r>
            <a:r>
              <a:rPr lang="en-US" sz="1200" dirty="0" err="1"/>
              <a:t>Carnoostival</a:t>
            </a:r>
            <a:r>
              <a:rPr lang="en-US" sz="1200" dirty="0"/>
              <a:t> HQ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CA78F214-6ABF-EF43-8383-964EE65B5029}"/>
              </a:ext>
            </a:extLst>
          </p:cNvPr>
          <p:cNvSpPr txBox="1"/>
          <p:nvPr/>
        </p:nvSpPr>
        <p:spPr>
          <a:xfrm>
            <a:off x="6091808" y="5730933"/>
            <a:ext cx="28002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/>
              <a:t>Films:</a:t>
            </a:r>
          </a:p>
          <a:p>
            <a:pPr marL="171450" indent="-171450">
              <a:buFontTx/>
              <a:buChar char="-"/>
            </a:pPr>
            <a:r>
              <a:rPr lang="en-US" sz="1200" dirty="0"/>
              <a:t>Bethany/</a:t>
            </a:r>
            <a:r>
              <a:rPr lang="en-US" sz="1200" dirty="0" err="1"/>
              <a:t>Priya</a:t>
            </a:r>
            <a:r>
              <a:rPr lang="en-US" sz="1200" dirty="0"/>
              <a:t>/Libby  </a:t>
            </a:r>
            <a:r>
              <a:rPr lang="en-US" sz="1200" dirty="0" err="1"/>
              <a:t>Carnoustie</a:t>
            </a:r>
            <a:r>
              <a:rPr lang="en-US" sz="1200" dirty="0"/>
              <a:t> Shorts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B6DFFC35-5E50-4C41-BBA2-59545D17587D}"/>
              </a:ext>
            </a:extLst>
          </p:cNvPr>
          <p:cNvSpPr txBox="1"/>
          <p:nvPr/>
        </p:nvSpPr>
        <p:spPr>
          <a:xfrm>
            <a:off x="2994059" y="5229157"/>
            <a:ext cx="226709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/>
              <a:t>Films:</a:t>
            </a:r>
          </a:p>
          <a:p>
            <a:pPr marL="171450" indent="-171450">
              <a:buFontTx/>
              <a:buChar char="-"/>
            </a:pPr>
            <a:r>
              <a:rPr lang="en-US" sz="1200" dirty="0"/>
              <a:t>7 x people shorts in progress </a:t>
            </a:r>
          </a:p>
          <a:p>
            <a:pPr marL="171450" indent="-171450">
              <a:buFontTx/>
              <a:buChar char="-"/>
            </a:pPr>
            <a:r>
              <a:rPr lang="en-US" sz="1200" dirty="0"/>
              <a:t>1x </a:t>
            </a:r>
            <a:r>
              <a:rPr lang="en-US" sz="1200" dirty="0" err="1"/>
              <a:t>Carnoustie</a:t>
            </a:r>
            <a:r>
              <a:rPr lang="en-US" sz="1200" dirty="0"/>
              <a:t> Film in progress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0D7FC5A9-DB27-884A-8A27-31463F6AC743}"/>
              </a:ext>
            </a:extLst>
          </p:cNvPr>
          <p:cNvSpPr txBox="1"/>
          <p:nvPr/>
        </p:nvSpPr>
        <p:spPr>
          <a:xfrm>
            <a:off x="110857" y="4584097"/>
            <a:ext cx="281816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Volunteers:</a:t>
            </a:r>
          </a:p>
          <a:p>
            <a:pPr marL="171450" indent="-171450">
              <a:buFontTx/>
              <a:buChar char="-"/>
            </a:pPr>
            <a:r>
              <a:rPr lang="en-US" sz="1200" dirty="0"/>
              <a:t>Keeping volunteers engaged and motivated </a:t>
            </a:r>
          </a:p>
          <a:p>
            <a:pPr marL="171450" indent="-171450">
              <a:buFontTx/>
              <a:buChar char="-"/>
            </a:pPr>
            <a:r>
              <a:rPr lang="en-US" sz="1200" dirty="0"/>
              <a:t>Volunteers to monitor &amp; respond to twitter #</a:t>
            </a:r>
            <a:r>
              <a:rPr lang="en-US" sz="1200" dirty="0" err="1"/>
              <a:t>askcarnoustie</a:t>
            </a:r>
            <a:r>
              <a:rPr lang="en-US" sz="1200" dirty="0"/>
              <a:t> 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B098EFD0-1DBA-814D-A5D9-ADA1B4FC5FB3}"/>
              </a:ext>
            </a:extLst>
          </p:cNvPr>
          <p:cNvSpPr txBox="1"/>
          <p:nvPr/>
        </p:nvSpPr>
        <p:spPr>
          <a:xfrm>
            <a:off x="119944" y="6251658"/>
            <a:ext cx="308156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Others: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/>
              <a:t>Agreement pending for hanging baskets (</a:t>
            </a:r>
            <a:r>
              <a:rPr lang="en-US" sz="1200" dirty="0" err="1"/>
              <a:t>Colourful</a:t>
            </a:r>
            <a:r>
              <a:rPr lang="en-US" sz="1200" dirty="0"/>
              <a:t> </a:t>
            </a:r>
            <a:r>
              <a:rPr lang="en-US" sz="1200" dirty="0" err="1"/>
              <a:t>Carnoustie</a:t>
            </a:r>
            <a:r>
              <a:rPr lang="en-US" sz="1200" dirty="0"/>
              <a:t>/AC/R&amp;A)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6292D1FE-6EE5-9B47-A94D-FA1E97A7DF28}"/>
              </a:ext>
            </a:extLst>
          </p:cNvPr>
          <p:cNvSpPr txBox="1"/>
          <p:nvPr/>
        </p:nvSpPr>
        <p:spPr>
          <a:xfrm>
            <a:off x="110857" y="5590147"/>
            <a:ext cx="275530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/>
              <a:t>Films:</a:t>
            </a:r>
          </a:p>
          <a:p>
            <a:pPr marL="171450" indent="-171450">
              <a:buFontTx/>
              <a:buChar char="-"/>
            </a:pPr>
            <a:r>
              <a:rPr lang="en-US" sz="1200" dirty="0"/>
              <a:t>Secure Dylan for 21 July </a:t>
            </a:r>
          </a:p>
          <a:p>
            <a:pPr marL="171450" indent="-171450">
              <a:buFontTx/>
              <a:buChar char="-"/>
            </a:pPr>
            <a:r>
              <a:rPr lang="en-US" sz="1200" dirty="0"/>
              <a:t>Logistics to screen live filming at event</a:t>
            </a:r>
          </a:p>
        </p:txBody>
      </p:sp>
    </p:spTree>
    <p:extLst>
      <p:ext uri="{BB962C8B-B14F-4D97-AF65-F5344CB8AC3E}">
        <p14:creationId xmlns:p14="http://schemas.microsoft.com/office/powerpoint/2010/main" val="39317338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2BBF2E53-00FC-8A4A-88EF-959AA62C2B6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20246" y="315883"/>
            <a:ext cx="1884020" cy="5552902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A9E062CA-71AA-2E4B-9DA7-5D7532AF9AF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4691" y="1246909"/>
            <a:ext cx="6021481" cy="2607240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DDE8E9B6-C378-DB47-BDDB-AF549306DED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-136660" y="3933453"/>
            <a:ext cx="2189903" cy="2743975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C5CACC86-8E11-4C45-9E35-B4EB038C903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 rot="883925">
            <a:off x="1685149" y="4961520"/>
            <a:ext cx="1009507" cy="1410914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A32AAEF9-C0C9-DA40-A8F6-FC7DD50A27C2}"/>
              </a:ext>
            </a:extLst>
          </p:cNvPr>
          <p:cNvSpPr txBox="1"/>
          <p:nvPr/>
        </p:nvSpPr>
        <p:spPr>
          <a:xfrm>
            <a:off x="6309365" y="5868785"/>
            <a:ext cx="21062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Feather Flag 2.8mtrs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512F39FF-2161-6348-AEE9-98E150E69FE3}"/>
              </a:ext>
            </a:extLst>
          </p:cNvPr>
          <p:cNvSpPr txBox="1"/>
          <p:nvPr/>
        </p:nvSpPr>
        <p:spPr>
          <a:xfrm>
            <a:off x="1881452" y="4407716"/>
            <a:ext cx="18001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Pavement A Sign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07E59D41-9B6C-9748-96E0-B6ED905924C7}"/>
              </a:ext>
            </a:extLst>
          </p:cNvPr>
          <p:cNvSpPr txBox="1"/>
          <p:nvPr/>
        </p:nvSpPr>
        <p:spPr>
          <a:xfrm>
            <a:off x="1552370" y="224078"/>
            <a:ext cx="421621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Coming this week outside </a:t>
            </a:r>
            <a:r>
              <a:rPr lang="en-US" dirty="0" err="1"/>
              <a:t>Carnoostival</a:t>
            </a:r>
            <a:r>
              <a:rPr lang="en-US" dirty="0"/>
              <a:t> HQ </a:t>
            </a:r>
          </a:p>
          <a:p>
            <a:pPr algn="ctr"/>
            <a:r>
              <a:rPr lang="en-US" dirty="0"/>
              <a:t>26 High St</a:t>
            </a:r>
          </a:p>
        </p:txBody>
      </p:sp>
    </p:spTree>
    <p:extLst>
      <p:ext uri="{BB962C8B-B14F-4D97-AF65-F5344CB8AC3E}">
        <p14:creationId xmlns:p14="http://schemas.microsoft.com/office/powerpoint/2010/main" val="37291306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168</TotalTime>
  <Words>414</Words>
  <Application>Microsoft Macintosh PowerPoint</Application>
  <PresentationFormat>On-screen Show (4:3)</PresentationFormat>
  <Paragraphs>97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16.0011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Susan Caesar</dc:creator>
  <cp:lastModifiedBy>Susan Caesar</cp:lastModifiedBy>
  <cp:revision>9</cp:revision>
  <cp:lastPrinted>2018-05-28T16:57:41Z</cp:lastPrinted>
  <dcterms:created xsi:type="dcterms:W3CDTF">2018-05-14T10:49:57Z</dcterms:created>
  <dcterms:modified xsi:type="dcterms:W3CDTF">2018-05-29T08:31:02Z</dcterms:modified>
</cp:coreProperties>
</file>